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sldIdLst>
    <p:sldId id="257" r:id="rId3"/>
    <p:sldId id="258" r:id="rId4"/>
    <p:sldId id="283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500D1-C458-401D-98D0-CE36B6BE69C8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A95F5-699E-4ABE-8BF9-8A527072AD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727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E8483-EAE5-47FA-9F65-D4C27C9E41FD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785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E986B-E159-4391-A47E-0A806186FA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955-0784-4326-A6BD-24C9047651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90895"/>
      </p:ext>
    </p:extLst>
  </p:cSld>
  <p:clrMapOvr>
    <a:masterClrMapping/>
  </p:clrMapOvr>
  <p:transition spd="slow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E986B-E159-4391-A47E-0A806186FA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955-0784-4326-A6BD-24C9047651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74980"/>
      </p:ext>
    </p:extLst>
  </p:cSld>
  <p:clrMapOvr>
    <a:masterClrMapping/>
  </p:clrMapOvr>
  <p:transition spd="slow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E986B-E159-4391-A47E-0A806186FA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955-0784-4326-A6BD-24C9047651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503529"/>
      </p:ext>
    </p:extLst>
  </p:cSld>
  <p:clrMapOvr>
    <a:masterClrMapping/>
  </p:clrMapOvr>
  <p:transition spd="slow">
    <p:strips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E986B-E159-4391-A47E-0A806186FA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955-0784-4326-A6BD-24C9047651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69882"/>
      </p:ext>
    </p:extLst>
  </p:cSld>
  <p:clrMapOvr>
    <a:masterClrMapping/>
  </p:clrMapOvr>
  <p:transition spd="slow">
    <p:strips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E986B-E159-4391-A47E-0A806186FA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955-0784-4326-A6BD-24C9047651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07701"/>
      </p:ext>
    </p:extLst>
  </p:cSld>
  <p:clrMapOvr>
    <a:masterClrMapping/>
  </p:clrMapOvr>
  <p:transition spd="slow">
    <p:strips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E986B-E159-4391-A47E-0A806186FA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955-0784-4326-A6BD-24C9047651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081118"/>
      </p:ext>
    </p:extLst>
  </p:cSld>
  <p:clrMapOvr>
    <a:masterClrMapping/>
  </p:clrMapOvr>
  <p:transition spd="slow">
    <p:strips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E986B-E159-4391-A47E-0A806186FA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955-0784-4326-A6BD-24C9047651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22738"/>
      </p:ext>
    </p:extLst>
  </p:cSld>
  <p:clrMapOvr>
    <a:masterClrMapping/>
  </p:clrMapOvr>
  <p:transition spd="slow">
    <p:strips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E986B-E159-4391-A47E-0A806186FA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955-0784-4326-A6BD-24C9047651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330495"/>
      </p:ext>
    </p:extLst>
  </p:cSld>
  <p:clrMapOvr>
    <a:masterClrMapping/>
  </p:clrMapOvr>
  <p:transition spd="slow">
    <p:strips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E986B-E159-4391-A47E-0A806186FA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955-0784-4326-A6BD-24C9047651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206578"/>
      </p:ext>
    </p:extLst>
  </p:cSld>
  <p:clrMapOvr>
    <a:masterClrMapping/>
  </p:clrMapOvr>
  <p:transition spd="slow">
    <p:strips dir="r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E986B-E159-4391-A47E-0A806186FA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955-0784-4326-A6BD-24C9047651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95926"/>
      </p:ext>
    </p:extLst>
  </p:cSld>
  <p:clrMapOvr>
    <a:masterClrMapping/>
  </p:clrMapOvr>
  <p:transition spd="slow">
    <p:strips dir="r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E986B-E159-4391-A47E-0A806186FA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955-0784-4326-A6BD-24C9047651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110028"/>
      </p:ext>
    </p:extLst>
  </p:cSld>
  <p:clrMapOvr>
    <a:masterClrMapping/>
  </p:clrMapOvr>
  <p:transition spd="slow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E986B-E159-4391-A47E-0A806186FA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955-0784-4326-A6BD-24C9047651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715477"/>
      </p:ext>
    </p:extLst>
  </p:cSld>
  <p:clrMapOvr>
    <a:masterClrMapping/>
  </p:clrMapOvr>
  <p:transition spd="slow">
    <p:strips dir="r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E986B-E159-4391-A47E-0A806186FA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955-0784-4326-A6BD-24C9047651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954742"/>
      </p:ext>
    </p:extLst>
  </p:cSld>
  <p:clrMapOvr>
    <a:masterClrMapping/>
  </p:clrMapOvr>
  <p:transition spd="slow">
    <p:strips dir="r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E986B-E159-4391-A47E-0A806186FA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955-0784-4326-A6BD-24C9047651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862837"/>
      </p:ext>
    </p:extLst>
  </p:cSld>
  <p:clrMapOvr>
    <a:masterClrMapping/>
  </p:clrMapOvr>
  <p:transition spd="slow">
    <p:strips dir="r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E986B-E159-4391-A47E-0A806186FA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955-0784-4326-A6BD-24C9047651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382871"/>
      </p:ext>
    </p:extLst>
  </p:cSld>
  <p:clrMapOvr>
    <a:masterClrMapping/>
  </p:clrMapOvr>
  <p:transition spd="slow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E986B-E159-4391-A47E-0A806186FA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955-0784-4326-A6BD-24C9047651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265555"/>
      </p:ext>
    </p:extLst>
  </p:cSld>
  <p:clrMapOvr>
    <a:masterClrMapping/>
  </p:clrMapOvr>
  <p:transition spd="slow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E986B-E159-4391-A47E-0A806186FA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955-0784-4326-A6BD-24C9047651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935314"/>
      </p:ext>
    </p:extLst>
  </p:cSld>
  <p:clrMapOvr>
    <a:masterClrMapping/>
  </p:clrMapOvr>
  <p:transition spd="slow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E986B-E159-4391-A47E-0A806186FA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955-0784-4326-A6BD-24C9047651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36073"/>
      </p:ext>
    </p:extLst>
  </p:cSld>
  <p:clrMapOvr>
    <a:masterClrMapping/>
  </p:clrMapOvr>
  <p:transition spd="slow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E986B-E159-4391-A47E-0A806186FA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955-0784-4326-A6BD-24C9047651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79884"/>
      </p:ext>
    </p:extLst>
  </p:cSld>
  <p:clrMapOvr>
    <a:masterClrMapping/>
  </p:clrMapOvr>
  <p:transition spd="slow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E986B-E159-4391-A47E-0A806186FA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955-0784-4326-A6BD-24C9047651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603246"/>
      </p:ext>
    </p:extLst>
  </p:cSld>
  <p:clrMapOvr>
    <a:masterClrMapping/>
  </p:clrMapOvr>
  <p:transition spd="slow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E986B-E159-4391-A47E-0A806186FA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955-0784-4326-A6BD-24C9047651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585129"/>
      </p:ext>
    </p:extLst>
  </p:cSld>
  <p:clrMapOvr>
    <a:masterClrMapping/>
  </p:clrMapOvr>
  <p:transition spd="slow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E986B-E159-4391-A47E-0A806186FA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955-0784-4326-A6BD-24C9047651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95307"/>
      </p:ext>
    </p:extLst>
  </p:cSld>
  <p:clrMapOvr>
    <a:masterClrMapping/>
  </p:clrMapOvr>
  <p:transition spd="slow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E986B-E159-4391-A47E-0A806186FA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BE955-0784-4326-A6BD-24C9047651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10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E986B-E159-4391-A47E-0A806186FA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BE955-0784-4326-A6BD-24C9047651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71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51" y="836712"/>
            <a:ext cx="6120680" cy="56690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652120" y="1484784"/>
            <a:ext cx="3491880" cy="2952328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«Дмитрий Донской –</a:t>
            </a:r>
            <a:b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защитник земли Русской»</a:t>
            </a:r>
            <a:endParaRPr lang="ru-RU" sz="4000" b="1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68144" y="3789040"/>
            <a:ext cx="31683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</a:p>
          <a:p>
            <a:pPr>
              <a:defRPr/>
            </a:pPr>
            <a:r>
              <a:rPr lang="ru-RU" sz="1400" b="1" i="1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       </a:t>
            </a:r>
          </a:p>
          <a:p>
            <a:pPr>
              <a:defRPr/>
            </a:pPr>
            <a:r>
              <a:rPr lang="ru-RU" sz="1400" b="1" i="1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        </a:t>
            </a:r>
            <a:endParaRPr lang="ru-RU" sz="1400" i="1" dirty="0">
              <a:solidFill>
                <a:srgbClr val="75380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83968" y="5909094"/>
            <a:ext cx="1368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</a:rPr>
              <a:t>                             </a:t>
            </a:r>
            <a:endParaRPr lang="ru-RU" sz="2000" dirty="0">
              <a:solidFill>
                <a:srgbClr val="7538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2816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97165-c3b5afe7b10b19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0" y="260350"/>
            <a:ext cx="4979988" cy="63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076825" y="692696"/>
            <a:ext cx="3959671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Начался молебен. После трапезы Преподобный благословил князя и всю свиту, окропил святой водой. Дмитрий опустился на колени – Сергий снова осенил его крестом. – “ Иди, не бойся. Бог тебе поможет”. И наклонившись, на ухо ему шепнул: - “Ты победишь?” Великий князь прослезился. В помощь Дмитрию Ивановичу Сергий дал двух монахов: </a:t>
            </a:r>
            <a:r>
              <a:rPr lang="ru-RU" sz="2000" dirty="0" err="1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Пересвета</a:t>
            </a:r>
            <a:r>
              <a:rPr lang="ru-RU" sz="2000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sz="2000" dirty="0" err="1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Ослябю</a:t>
            </a:r>
            <a:r>
              <a:rPr lang="ru-RU" sz="2000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. Воинами они были в миру и на татар пошли без шлемов и панцирей с белыми крестами на монашеской одежде.</a:t>
            </a:r>
          </a:p>
        </p:txBody>
      </p:sp>
    </p:spTree>
    <p:extLst>
      <p:ext uri="{BB962C8B-B14F-4D97-AF65-F5344CB8AC3E}">
        <p14:creationId xmlns:p14="http://schemas.microsoft.com/office/powerpoint/2010/main" val="108977652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95288" y="0"/>
            <a:ext cx="8229600" cy="1052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Picture 5" descr="497200-eb2b6470f7143c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59" y="260648"/>
            <a:ext cx="7666881" cy="415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39553" y="4494599"/>
            <a:ext cx="8209358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Выйдя с войсками к Дону, князь Дмитрий Иванович приказал наводить мосты, искать броды и не медля переходить реку. За Доном лежало обширное Куликово поле (на нем было много гнезд куликов), с трех сторон огражденное речками с высокими и крутыми берегами, а за речками росли густые леса. Когда закончилась переправа, было приказано разрушить мосты. Отступать было некуда.</a:t>
            </a:r>
          </a:p>
        </p:txBody>
      </p:sp>
    </p:spTree>
    <p:extLst>
      <p:ext uri="{BB962C8B-B14F-4D97-AF65-F5344CB8AC3E}">
        <p14:creationId xmlns:p14="http://schemas.microsoft.com/office/powerpoint/2010/main" val="402364720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224327149_7878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5475" y="1124744"/>
            <a:ext cx="5353050" cy="5495925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95288" y="0"/>
            <a:ext cx="8229600" cy="1052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63689" y="341590"/>
            <a:ext cx="5492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Место сражения</a:t>
            </a:r>
          </a:p>
        </p:txBody>
      </p:sp>
    </p:spTree>
    <p:extLst>
      <p:ext uri="{BB962C8B-B14F-4D97-AF65-F5344CB8AC3E}">
        <p14:creationId xmlns:p14="http://schemas.microsoft.com/office/powerpoint/2010/main" val="192123282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95288" y="0"/>
            <a:ext cx="8229600" cy="1052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63689" y="341590"/>
            <a:ext cx="5492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Перед битвой</a:t>
            </a:r>
          </a:p>
        </p:txBody>
      </p:sp>
      <p:pic>
        <p:nvPicPr>
          <p:cNvPr id="5" name="Picture 5" descr="picture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1124744"/>
            <a:ext cx="8207375" cy="36718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36104" y="4941168"/>
            <a:ext cx="7164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rgbClr val="FF0000"/>
                </a:solidFill>
              </a:rPr>
              <a:t>«Московское государство родилось на Куликовом поле».  </a:t>
            </a:r>
          </a:p>
          <a:p>
            <a:pPr algn="ctr"/>
            <a:r>
              <a:rPr lang="ru-RU" sz="2000" i="1" dirty="0">
                <a:solidFill>
                  <a:srgbClr val="FF0000"/>
                </a:solidFill>
              </a:rPr>
              <a:t>В. О. Ключевский.  </a:t>
            </a:r>
          </a:p>
        </p:txBody>
      </p:sp>
    </p:spTree>
    <p:extLst>
      <p:ext uri="{BB962C8B-B14F-4D97-AF65-F5344CB8AC3E}">
        <p14:creationId xmlns:p14="http://schemas.microsoft.com/office/powerpoint/2010/main" val="35066061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95288" y="0"/>
            <a:ext cx="8229600" cy="1052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" name="Picture 5" descr="496919-9bc2686514a7fb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4606925" cy="674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43439" y="671492"/>
            <a:ext cx="4393058" cy="549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Рассеялся туман, и вблизи открылось громадное построенное к бою войско Золотой Орды. В кожаных доспехах с металлическими пластинками, с кожаными щитами, с луками, саблями, копьями, топорами оно напоминало чёрную грозовую тучу.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Перед битвой Дмитрий обратился ко всем воинам с призывом постоять за землю Русскую. Затем он снял княжеское вооружение и в простых , но надёжных доспехах, на коне встал в ряды передового полка. А когда воеводы стали его просить не подвергать себя такой большой опасности, он ответил: “Как мне других призывать к храбрости, если я вам не покажу тому примера и словом, и делом?”</a:t>
            </a:r>
          </a:p>
        </p:txBody>
      </p:sp>
    </p:spTree>
    <p:extLst>
      <p:ext uri="{BB962C8B-B14F-4D97-AF65-F5344CB8AC3E}">
        <p14:creationId xmlns:p14="http://schemas.microsoft.com/office/powerpoint/2010/main" val="94867333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862835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624"/>
            <a:ext cx="7340364" cy="435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323528" y="4505052"/>
            <a:ext cx="853301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По русскому обычаю битва – сражение начиналась с поединка двух богатырей. Именно Александр </a:t>
            </a:r>
            <a:r>
              <a:rPr lang="ru-RU" dirty="0" err="1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Пересвет</a:t>
            </a:r>
            <a:r>
              <a:rPr lang="ru-RU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 начинал битву с  </a:t>
            </a:r>
            <a:r>
              <a:rPr lang="ru-RU" dirty="0" err="1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Челубеем</a:t>
            </a:r>
            <a:r>
              <a:rPr lang="ru-RU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: «И ударились крепко копьями, и копья переломились, и оба упали с коней своих на землю мертвыми, и кони их пали». Когда упали «</a:t>
            </a:r>
            <a:r>
              <a:rPr lang="ru-RU" dirty="0" err="1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поединщики</a:t>
            </a:r>
            <a:r>
              <a:rPr lang="ru-RU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», взревели русские и татарские трубы, и сошлись войска в смертельной схватке. Несмотря на мужественное сопротивление передового полка князя Дмитрия, почти все его воины полегли. Победный татарский вой и свист уже раздавались над полем.</a:t>
            </a:r>
          </a:p>
        </p:txBody>
      </p:sp>
    </p:spTree>
    <p:extLst>
      <p:ext uri="{BB962C8B-B14F-4D97-AF65-F5344CB8AC3E}">
        <p14:creationId xmlns:p14="http://schemas.microsoft.com/office/powerpoint/2010/main" val="278215298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.e.horobryh\Desktop\Рисунок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102" y="51995"/>
            <a:ext cx="5032043" cy="683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107504" y="115888"/>
            <a:ext cx="8891588" cy="6626225"/>
            <a:chOff x="107504" y="115888"/>
            <a:chExt cx="8891588" cy="6626225"/>
          </a:xfrm>
        </p:grpSpPr>
        <p:sp>
          <p:nvSpPr>
            <p:cNvPr id="3" name="Rectangle 3"/>
            <p:cNvSpPr txBox="1">
              <a:spLocks noChangeArrowheads="1"/>
            </p:cNvSpPr>
            <p:nvPr/>
          </p:nvSpPr>
          <p:spPr>
            <a:xfrm>
              <a:off x="1726754" y="836613"/>
              <a:ext cx="5616575" cy="1366837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4000" b="1" dirty="0" smtClean="0">
                  <a:solidFill>
                    <a:prstClr val="black"/>
                  </a:solidFill>
                </a:rPr>
                <a:t>Куликовская  битва.</a:t>
              </a:r>
              <a:r>
                <a:rPr lang="ru-RU" sz="4000" dirty="0" smtClean="0">
                  <a:solidFill>
                    <a:prstClr val="black"/>
                  </a:solidFill>
                </a:rPr>
                <a:t/>
              </a:r>
              <a:br>
                <a:rPr lang="ru-RU" sz="4000" dirty="0" smtClean="0">
                  <a:solidFill>
                    <a:prstClr val="black"/>
                  </a:solidFill>
                </a:rPr>
              </a:br>
              <a:r>
                <a:rPr lang="ru-RU" sz="4000" dirty="0" smtClean="0">
                  <a:solidFill>
                    <a:prstClr val="black"/>
                  </a:solidFill>
                </a:rPr>
                <a:t> </a:t>
              </a:r>
              <a:r>
                <a:rPr lang="ru-RU" sz="2400" dirty="0" smtClean="0">
                  <a:solidFill>
                    <a:prstClr val="black"/>
                  </a:solidFill>
                </a:rPr>
                <a:t>8  сентября   1380 год.</a:t>
              </a:r>
              <a:r>
                <a:rPr lang="ru-RU" sz="4000" dirty="0" smtClean="0">
                  <a:solidFill>
                    <a:prstClr val="black"/>
                  </a:solidFill>
                </a:rPr>
                <a:t> </a:t>
              </a:r>
              <a:endParaRPr lang="ru-RU" sz="4000" dirty="0">
                <a:solidFill>
                  <a:prstClr val="black"/>
                </a:solidFill>
              </a:endParaRPr>
            </a:p>
          </p:txBody>
        </p:sp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107504" y="115888"/>
              <a:ext cx="1223963" cy="64770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ru-RU" b="1">
                  <a:solidFill>
                    <a:prstClr val="white"/>
                  </a:solidFill>
                </a:rPr>
                <a:t>Русь</a:t>
              </a:r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7775129" y="260350"/>
              <a:ext cx="1223963" cy="64770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ru-RU" b="1">
                  <a:solidFill>
                    <a:prstClr val="white"/>
                  </a:solidFill>
                </a:rPr>
                <a:t>Орда</a:t>
              </a: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6732712" y="2349500"/>
              <a:ext cx="2232025" cy="647452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ru-RU" sz="1400" b="1" i="1" dirty="0">
                  <a:solidFill>
                    <a:prstClr val="white"/>
                  </a:solidFill>
                </a:rPr>
                <a:t>Поход Мамая на Русь</a:t>
              </a: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79512" y="2349500"/>
              <a:ext cx="2160587" cy="647452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ru-RU" sz="1400" b="1" i="1" dirty="0">
                  <a:solidFill>
                    <a:prstClr val="white"/>
                  </a:solidFill>
                </a:rPr>
                <a:t>Благословение  Сергия </a:t>
              </a:r>
            </a:p>
            <a:p>
              <a:pPr algn="ctr"/>
              <a:r>
                <a:rPr lang="ru-RU" sz="1400" b="1" i="1" dirty="0">
                  <a:solidFill>
                    <a:prstClr val="white"/>
                  </a:solidFill>
                </a:rPr>
                <a:t>Радонежского </a:t>
              </a: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6659687" y="4581525"/>
              <a:ext cx="2232025" cy="1368425"/>
            </a:xfrm>
            <a:prstGeom prst="rect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ru-RU" sz="1400" b="1" i="1" dirty="0">
                  <a:solidFill>
                    <a:srgbClr val="002060"/>
                  </a:solidFill>
                </a:rPr>
                <a:t>Ягайло,  </a:t>
              </a:r>
            </a:p>
            <a:p>
              <a:pPr algn="ctr"/>
              <a:r>
                <a:rPr lang="ru-RU" sz="1400" b="1" i="1" dirty="0">
                  <a:solidFill>
                    <a:srgbClr val="002060"/>
                  </a:solidFill>
                </a:rPr>
                <a:t>литовский  князь</a:t>
              </a:r>
            </a:p>
            <a:p>
              <a:pPr algn="ctr"/>
              <a:endParaRPr lang="ru-RU" sz="1400" b="1" i="1" dirty="0">
                <a:solidFill>
                  <a:srgbClr val="002060"/>
                </a:solidFill>
              </a:endParaRPr>
            </a:p>
            <a:p>
              <a:pPr algn="ctr"/>
              <a:r>
                <a:rPr lang="ru-RU" sz="1400" b="1" dirty="0">
                  <a:solidFill>
                    <a:srgbClr val="002060"/>
                  </a:solidFill>
                </a:rPr>
                <a:t>Олег,  </a:t>
              </a:r>
            </a:p>
            <a:p>
              <a:pPr algn="ctr"/>
              <a:r>
                <a:rPr lang="ru-RU" sz="1400" b="1" dirty="0">
                  <a:solidFill>
                    <a:srgbClr val="002060"/>
                  </a:solidFill>
                </a:rPr>
                <a:t>рязанский  князь</a:t>
              </a:r>
              <a:r>
                <a:rPr lang="ru-RU" b="1" dirty="0">
                  <a:solidFill>
                    <a:srgbClr val="002060"/>
                  </a:solidFill>
                </a:rPr>
                <a:t> </a:t>
              </a: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179512" y="4581525"/>
              <a:ext cx="2232025" cy="1368425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ru-RU" sz="1400" b="1" i="1">
                  <a:solidFill>
                    <a:prstClr val="white"/>
                  </a:solidFill>
                </a:rPr>
                <a:t>Сбор  русских  войск  в</a:t>
              </a:r>
            </a:p>
            <a:p>
              <a:pPr algn="ctr"/>
              <a:r>
                <a:rPr lang="ru-RU" sz="1400" b="1" i="1">
                  <a:solidFill>
                    <a:prstClr val="white"/>
                  </a:solidFill>
                </a:rPr>
                <a:t>Коломне  во  главе  с</a:t>
              </a:r>
            </a:p>
            <a:p>
              <a:pPr algn="ctr"/>
              <a:r>
                <a:rPr lang="ru-RU" sz="1400" b="1" i="1">
                  <a:solidFill>
                    <a:prstClr val="white"/>
                  </a:solidFill>
                </a:rPr>
                <a:t>московским  князем</a:t>
              </a:r>
            </a:p>
            <a:p>
              <a:pPr algn="ctr"/>
              <a:r>
                <a:rPr lang="ru-RU" sz="1400" b="1" i="1">
                  <a:solidFill>
                    <a:prstClr val="white"/>
                  </a:solidFill>
                </a:rPr>
                <a:t>Дмитрием</a:t>
              </a:r>
            </a:p>
            <a:p>
              <a:pPr algn="ctr"/>
              <a:r>
                <a:rPr lang="ru-RU" sz="1400" b="1" i="1">
                  <a:solidFill>
                    <a:prstClr val="white"/>
                  </a:solidFill>
                </a:rPr>
                <a:t>Ивановичем </a:t>
              </a: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1294954" y="555625"/>
              <a:ext cx="431800" cy="288925"/>
            </a:xfrm>
            <a:prstGeom prst="line">
              <a:avLst/>
            </a:prstGeom>
            <a:noFill/>
            <a:ln w="38100">
              <a:solidFill>
                <a:srgbClr val="2116F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H="1">
              <a:off x="7343329" y="476250"/>
              <a:ext cx="431800" cy="360363"/>
            </a:xfrm>
            <a:prstGeom prst="line">
              <a:avLst/>
            </a:prstGeom>
            <a:noFill/>
            <a:ln w="38100">
              <a:solidFill>
                <a:srgbClr val="2116F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2340099" y="2565400"/>
              <a:ext cx="4392613" cy="0"/>
            </a:xfrm>
            <a:prstGeom prst="line">
              <a:avLst/>
            </a:prstGeom>
            <a:noFill/>
            <a:ln w="38100">
              <a:solidFill>
                <a:srgbClr val="2116FE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4572124" y="2205038"/>
              <a:ext cx="0" cy="4537075"/>
            </a:xfrm>
            <a:prstGeom prst="line">
              <a:avLst/>
            </a:prstGeom>
            <a:noFill/>
            <a:ln w="38100">
              <a:solidFill>
                <a:srgbClr val="2116F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2338512" y="2576513"/>
              <a:ext cx="2220912" cy="2003425"/>
            </a:xfrm>
            <a:prstGeom prst="line">
              <a:avLst/>
            </a:prstGeom>
            <a:noFill/>
            <a:ln w="38100">
              <a:solidFill>
                <a:srgbClr val="2116F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4570537" y="2571750"/>
              <a:ext cx="2125662" cy="2000250"/>
            </a:xfrm>
            <a:prstGeom prst="line">
              <a:avLst/>
            </a:prstGeom>
            <a:noFill/>
            <a:ln w="38100">
              <a:solidFill>
                <a:srgbClr val="2116F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975556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5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9138" y="0"/>
            <a:ext cx="54257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05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75" y="8211"/>
            <a:ext cx="6626250" cy="441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504" y="4433044"/>
            <a:ext cx="8856984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А тем временем воины «засадного полка» рвались в бой, и в решающий момент сражения воевода скомандовал: «Теперь пора!» И свежий «запасной полк» вылетел на поле брани. Это было так неожиданно, что татары дрогнули и пустились в бегство. Видя поражение своего войска, Мамай бросил ставку и бежал. Более 30 верст преследовали татар русские воины.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Тяжелой ценой досталась победа. Свыше 60 тысяч воинов полегли в битве. Дмитрий Иванович за эту победу был прозван Дмитрием Донским.</a:t>
            </a:r>
          </a:p>
        </p:txBody>
      </p:sp>
    </p:spTree>
    <p:extLst>
      <p:ext uri="{BB962C8B-B14F-4D97-AF65-F5344CB8AC3E}">
        <p14:creationId xmlns:p14="http://schemas.microsoft.com/office/powerpoint/2010/main" val="32095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WZ4sc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00" y="116632"/>
            <a:ext cx="8172400" cy="455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11560" y="4822120"/>
            <a:ext cx="7884814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Многих, павших в Куликовской битве русских воинов с почестями похоронили здесь же, на поле боя. Только москвичи уложили тела своих погибших героев в долбленые колоды и понесли домой. Звоном колоколов и ликованием встречала Москва победителей.</a:t>
            </a:r>
          </a:p>
        </p:txBody>
      </p:sp>
    </p:spTree>
    <p:extLst>
      <p:ext uri="{BB962C8B-B14F-4D97-AF65-F5344CB8AC3E}">
        <p14:creationId xmlns:p14="http://schemas.microsoft.com/office/powerpoint/2010/main" val="131995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778098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3200" b="1" i="1" dirty="0" smtClean="0">
                <a:solidFill>
                  <a:srgbClr val="753805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3200" b="1" i="1" dirty="0" smtClean="0">
                <a:solidFill>
                  <a:srgbClr val="753805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3200" b="1" i="1" dirty="0">
                <a:solidFill>
                  <a:srgbClr val="753805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3200" b="1" i="1" dirty="0">
                <a:solidFill>
                  <a:srgbClr val="753805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3200" b="1" i="1" dirty="0" smtClean="0">
                <a:solidFill>
                  <a:srgbClr val="753805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3200" b="1" i="1" dirty="0" smtClean="0">
                <a:solidFill>
                  <a:srgbClr val="753805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А.С. Пушкин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3600" b="1" i="1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  <a:t>«Клянусь </a:t>
            </a:r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  <a:t>честью, </a:t>
            </a:r>
            <a:b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</a:br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  <a:t>   что ни за что на свете   </a:t>
            </a:r>
            <a:b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</a:br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  <a:t>   я не хотел бы переменить </a:t>
            </a:r>
            <a:b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</a:br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  <a:t>   Отечество  или иметь другую </a:t>
            </a:r>
            <a:b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</a:br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  <a:t>    историю,  кроме  истории </a:t>
            </a:r>
            <a:b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</a:br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  <a:t>    наших предков, такой, </a:t>
            </a:r>
            <a:b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</a:br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  <a:t>     какой нам </a:t>
            </a: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  <a:t>Бог </a:t>
            </a:r>
            <a:r>
              <a:rPr lang="ru-RU" sz="3600" b="1" i="1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  <a:t>её </a:t>
            </a:r>
            <a:r>
              <a:rPr lang="ru-RU" sz="3600" b="1" i="1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  <a:t>дал» 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endParaRPr lang="ru-RU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181958"/>
            <a:ext cx="6696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47931"/>
      </p:ext>
    </p:extLst>
  </p:cSld>
  <p:clrMapOvr>
    <a:masterClrMapping/>
  </p:clrMapOvr>
  <p:transition spd="slow">
    <p:strips dir="r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836712"/>
            <a:ext cx="864096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arenR"/>
            </a:pPr>
            <a:r>
              <a:rPr lang="ru-RU" dirty="0">
                <a:solidFill>
                  <a:srgbClr val="582A04"/>
                </a:solidFill>
                <a:latin typeface="Arial" pitchFamily="34" charset="0"/>
                <a:cs typeface="Arial" pitchFamily="34" charset="0"/>
              </a:rPr>
              <a:t>Успехи Дмитрия Донского в объединении русских княжеств и разгром Орды на Куликовом поле способствовали ускорению процесса создания единого Российского государства и освобождению его от ордынского ига, Москва стала признанным центром Руси, способствовала укреплению власти московского князя.</a:t>
            </a:r>
          </a:p>
          <a:p>
            <a:pPr marL="342900" indent="-342900" algn="just">
              <a:buFont typeface="+mj-lt"/>
              <a:buAutoNum type="arabicParenR"/>
            </a:pPr>
            <a:r>
              <a:rPr lang="ru-RU" dirty="0">
                <a:solidFill>
                  <a:srgbClr val="582A04"/>
                </a:solidFill>
                <a:latin typeface="Arial" pitchFamily="34" charset="0"/>
                <a:cs typeface="Arial" pitchFamily="34" charset="0"/>
              </a:rPr>
              <a:t>Противоборство с Литвой: вторжения литовских войск (1368, 1370, 1372) в московские земли были отбиты. </a:t>
            </a:r>
          </a:p>
          <a:p>
            <a:pPr marL="342900" indent="-342900" algn="just">
              <a:buFont typeface="+mj-lt"/>
              <a:buAutoNum type="arabicParenR"/>
            </a:pPr>
            <a:r>
              <a:rPr lang="ru-RU" dirty="0">
                <a:solidFill>
                  <a:srgbClr val="582A04"/>
                </a:solidFill>
                <a:latin typeface="Arial" pitchFamily="34" charset="0"/>
                <a:cs typeface="Arial" pitchFamily="34" charset="0"/>
              </a:rPr>
              <a:t>Борьба за лидерство на Руси: с Тверью за ярлык на великое княжение (1375 г. — победа Дмитрия Ивановича); с Рязанью по поводу спорных территорий (1371).</a:t>
            </a:r>
          </a:p>
          <a:p>
            <a:pPr marL="342900" indent="-342900" algn="just">
              <a:buFont typeface="+mj-lt"/>
              <a:buAutoNum type="arabicParenR"/>
            </a:pPr>
            <a:r>
              <a:rPr lang="ru-RU" dirty="0">
                <a:solidFill>
                  <a:srgbClr val="582A04"/>
                </a:solidFill>
                <a:latin typeface="Arial" pitchFamily="34" charset="0"/>
                <a:cs typeface="Arial" pitchFamily="34" charset="0"/>
              </a:rPr>
              <a:t>Присоединены </a:t>
            </a:r>
            <a:r>
              <a:rPr lang="ru-RU" dirty="0" err="1">
                <a:solidFill>
                  <a:srgbClr val="582A04"/>
                </a:solidFill>
                <a:latin typeface="Arial" pitchFamily="34" charset="0"/>
                <a:cs typeface="Arial" pitchFamily="34" charset="0"/>
              </a:rPr>
              <a:t>Белоозеро</a:t>
            </a:r>
            <a:r>
              <a:rPr lang="ru-RU" dirty="0">
                <a:solidFill>
                  <a:srgbClr val="582A04"/>
                </a:solidFill>
                <a:latin typeface="Arial" pitchFamily="34" charset="0"/>
                <a:cs typeface="Arial" pitchFamily="34" charset="0"/>
              </a:rPr>
              <a:t>, Медынь (1371), Дмитров, Владимир, Стародуб, Галич, Трубчевск (1374), Кострома, Мещера (1385) Объединение Московского и Владимирского княжеств.</a:t>
            </a:r>
          </a:p>
          <a:p>
            <a:pPr marL="342900" indent="-342900" algn="just">
              <a:buFont typeface="+mj-lt"/>
              <a:buAutoNum type="arabicParenR"/>
            </a:pPr>
            <a:r>
              <a:rPr lang="ru-RU" dirty="0">
                <a:solidFill>
                  <a:srgbClr val="582A04"/>
                </a:solidFill>
                <a:latin typeface="Arial" pitchFamily="34" charset="0"/>
                <a:cs typeface="Arial" pitchFamily="34" charset="0"/>
              </a:rPr>
              <a:t>В княжение Дмитрия Донского Москва утвердила свое руководящее положение в русских землях. Опираясь на возросшую мощь Московского княжества, Дмитрий Донской преодолел сопротивление соперников в борьбе за великое княжение суздальско-нижегородского, рязанского и тверского князей. При нём в 1367 году был построен первый белокаменный к</a:t>
            </a:r>
            <a:r>
              <a:rPr lang="ru-RU" dirty="0" smtClean="0">
                <a:solidFill>
                  <a:srgbClr val="582A04"/>
                </a:solidFill>
                <a:latin typeface="Arial" pitchFamily="34" charset="0"/>
                <a:cs typeface="Arial" pitchFamily="34" charset="0"/>
              </a:rPr>
              <a:t>ремль </a:t>
            </a:r>
            <a:r>
              <a:rPr lang="ru-RU" dirty="0">
                <a:solidFill>
                  <a:srgbClr val="582A04"/>
                </a:solidFill>
                <a:latin typeface="Arial" pitchFamily="34" charset="0"/>
                <a:cs typeface="Arial" pitchFamily="34" charset="0"/>
              </a:rPr>
              <a:t>в Москве.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220578"/>
            <a:ext cx="76941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582A04"/>
                </a:solidFill>
                <a:latin typeface="Arial" pitchFamily="34" charset="0"/>
                <a:cs typeface="Arial" pitchFamily="34" charset="0"/>
              </a:rPr>
              <a:t>Заслуги Дмитрия Донского перед Отечеством:</a:t>
            </a:r>
          </a:p>
        </p:txBody>
      </p:sp>
    </p:spTree>
    <p:extLst>
      <p:ext uri="{BB962C8B-B14F-4D97-AF65-F5344CB8AC3E}">
        <p14:creationId xmlns:p14="http://schemas.microsoft.com/office/powerpoint/2010/main" val="229392211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ib5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052736"/>
            <a:ext cx="3780928" cy="56434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20480" y="1196752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rgbClr val="582A04"/>
                </a:solidFill>
                <a:latin typeface="Arial" pitchFamily="34" charset="0"/>
                <a:cs typeface="Arial" pitchFamily="34" charset="0"/>
              </a:rPr>
              <a:t>Отмечая большие заслуги Дмитрия Донского в становлении русского государства, его праведную, строгую жизнь, подвиг, совершенный на Куликовом поле, Русская православная церковь канонизировала князя, причислив его к лику православных святых.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88640"/>
            <a:ext cx="7754126" cy="646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582A04"/>
                </a:solidFill>
              </a:rPr>
              <a:t>Канонизация Дмитрия Донского</a:t>
            </a:r>
          </a:p>
        </p:txBody>
      </p:sp>
    </p:spTree>
    <p:extLst>
      <p:ext uri="{BB962C8B-B14F-4D97-AF65-F5344CB8AC3E}">
        <p14:creationId xmlns:p14="http://schemas.microsoft.com/office/powerpoint/2010/main" val="66297732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497241-4910d77cc9a622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712" y="116632"/>
            <a:ext cx="5184576" cy="51845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87016" y="5427464"/>
            <a:ext cx="885698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582A04"/>
                </a:solidFill>
                <a:latin typeface="Arial" pitchFamily="34" charset="0"/>
                <a:cs typeface="Arial" pitchFamily="34" charset="0"/>
              </a:rPr>
              <a:t>За особые заслуги перед Отечеством награждают Орденом за служение отечеству и Орденом преподобного Сергия Радонежского, Орденом Дмитрия Донского.</a:t>
            </a:r>
            <a:endParaRPr lang="ru-RU" sz="2000" dirty="0">
              <a:solidFill>
                <a:srgbClr val="582A0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6542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0013-014-Pamjatnik-knjazju-Dimitriju-Donskomu-na-pole-Kulikovom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388" y="188913"/>
            <a:ext cx="4192588" cy="558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622_12711061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019769"/>
            <a:ext cx="4572000" cy="364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644008" y="404664"/>
            <a:ext cx="3960118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582A04"/>
                </a:solidFill>
                <a:latin typeface="Arial" pitchFamily="34" charset="0"/>
                <a:cs typeface="Arial" pitchFamily="34" charset="0"/>
              </a:rPr>
              <a:t>На Куликовом поле стоит храм и памятник в честь победы русского оружия.</a:t>
            </a:r>
          </a:p>
        </p:txBody>
      </p:sp>
    </p:spTree>
    <p:extLst>
      <p:ext uri="{BB962C8B-B14F-4D97-AF65-F5344CB8AC3E}">
        <p14:creationId xmlns:p14="http://schemas.microsoft.com/office/powerpoint/2010/main" val="414276260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dlodki_sdac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3328"/>
            <a:ext cx="40815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hip-donskoj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789040"/>
            <a:ext cx="4248000" cy="287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4f9935097fc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0473" y="44624"/>
            <a:ext cx="4079999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95fd4311c60ded76db29936ec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976" y="3753376"/>
            <a:ext cx="4081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83568" y="3212976"/>
            <a:ext cx="77039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582A04"/>
                </a:solidFill>
                <a:latin typeface="Arial" pitchFamily="34" charset="0"/>
                <a:cs typeface="Arial" pitchFamily="34" charset="0"/>
              </a:rPr>
              <a:t>Названы в честь Дмитрия Донского.</a:t>
            </a:r>
          </a:p>
        </p:txBody>
      </p:sp>
    </p:spTree>
    <p:extLst>
      <p:ext uri="{BB962C8B-B14F-4D97-AF65-F5344CB8AC3E}">
        <p14:creationId xmlns:p14="http://schemas.microsoft.com/office/powerpoint/2010/main" val="216511797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5818038"/>
            <a:ext cx="8316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582A04"/>
                </a:solidFill>
                <a:latin typeface="Arial" pitchFamily="34" charset="0"/>
                <a:cs typeface="Arial" pitchFamily="34" charset="0"/>
              </a:rPr>
              <a:t>Дмитрий Иванович Донской в бронзе - на памятнике </a:t>
            </a:r>
          </a:p>
          <a:p>
            <a:pPr algn="ctr">
              <a:defRPr/>
            </a:pPr>
            <a:r>
              <a:rPr lang="ru-RU" b="1" dirty="0">
                <a:solidFill>
                  <a:srgbClr val="582A04"/>
                </a:solidFill>
                <a:latin typeface="Arial" pitchFamily="34" charset="0"/>
                <a:cs typeface="Arial" pitchFamily="34" charset="0"/>
              </a:rPr>
              <a:t>"Тысячелетию России". </a:t>
            </a:r>
          </a:p>
          <a:p>
            <a:pPr algn="ctr">
              <a:defRPr/>
            </a:pPr>
            <a:r>
              <a:rPr lang="ru-RU" b="1" dirty="0">
                <a:solidFill>
                  <a:srgbClr val="582A04"/>
                </a:solidFill>
                <a:latin typeface="Arial" pitchFamily="34" charset="0"/>
                <a:cs typeface="Arial" pitchFamily="34" charset="0"/>
              </a:rPr>
              <a:t> изображает князя, попирающего ногой поверженного ордынца. </a:t>
            </a:r>
          </a:p>
        </p:txBody>
      </p:sp>
      <p:pic>
        <p:nvPicPr>
          <p:cNvPr id="1026" name="Picture 2" descr="C:\Users\o.e.horobryh\Desktop\0_dcfab_92b60df9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1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46259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80940" y="116632"/>
            <a:ext cx="58433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582A0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260648"/>
            <a:ext cx="792088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ctr"/>
            <a:r>
              <a:rPr lang="ru-RU" sz="2000" b="1" i="1" dirty="0">
                <a:solidFill>
                  <a:srgbClr val="582A04"/>
                </a:solidFill>
                <a:latin typeface="Monotype Corsiva" panose="03010101010201010101" pitchFamily="66" charset="0"/>
                <a:cs typeface="Arial" pitchFamily="34" charset="0"/>
              </a:rPr>
              <a:t>Дмитрий Донской был и остается одной из  самых  выдающихся  личностей нашего государства.</a:t>
            </a:r>
          </a:p>
          <a:p>
            <a:pPr indent="442913" algn="ctr"/>
            <a:r>
              <a:rPr lang="ru-RU" sz="2000" b="1" i="1" dirty="0">
                <a:solidFill>
                  <a:srgbClr val="582A04"/>
                </a:solidFill>
                <a:latin typeface="Monotype Corsiva" panose="03010101010201010101" pitchFamily="66" charset="0"/>
                <a:cs typeface="Arial" pitchFamily="34" charset="0"/>
              </a:rPr>
              <a:t>Летописцы изображают нам добрые дела Дмитрия Донского  и,  славя  его как первого победителя татар.  Правление  Дмитрия  Донского  имело  огромное значение для </a:t>
            </a:r>
            <a:r>
              <a:rPr lang="ru-RU" sz="2000" b="1" i="1" dirty="0" smtClean="0">
                <a:solidFill>
                  <a:srgbClr val="582A04"/>
                </a:solidFill>
                <a:latin typeface="Monotype Corsiva" panose="03010101010201010101" pitchFamily="66" charset="0"/>
                <a:cs typeface="Arial" pitchFamily="34" charset="0"/>
              </a:rPr>
              <a:t>России.</a:t>
            </a:r>
            <a:endParaRPr lang="ru-RU" sz="2000" b="1" i="1" dirty="0">
              <a:solidFill>
                <a:srgbClr val="582A04"/>
              </a:solidFill>
              <a:latin typeface="Monotype Corsiva" panose="03010101010201010101" pitchFamily="66" charset="0"/>
              <a:cs typeface="Arial" pitchFamily="34" charset="0"/>
            </a:endParaRPr>
          </a:p>
          <a:p>
            <a:pPr indent="442913" algn="ctr"/>
            <a:r>
              <a:rPr lang="ru-RU" sz="2000" b="1" i="1" dirty="0">
                <a:solidFill>
                  <a:srgbClr val="582A04"/>
                </a:solidFill>
                <a:latin typeface="Monotype Corsiva" panose="03010101010201010101" pitchFamily="66" charset="0"/>
                <a:cs typeface="Arial" pitchFamily="34" charset="0"/>
              </a:rPr>
              <a:t>Прежде всего, он был талантливым  полководцем.  </a:t>
            </a:r>
            <a:endParaRPr lang="ru-RU" sz="2000" b="1" i="1" dirty="0" smtClean="0">
              <a:solidFill>
                <a:srgbClr val="582A04"/>
              </a:solidFill>
              <a:latin typeface="Monotype Corsiva" panose="03010101010201010101" pitchFamily="66" charset="0"/>
              <a:cs typeface="Arial" pitchFamily="34" charset="0"/>
            </a:endParaRPr>
          </a:p>
          <a:p>
            <a:pPr indent="442913" algn="ctr"/>
            <a:r>
              <a:rPr lang="ru-RU" sz="2000" b="1" i="1" dirty="0" smtClean="0">
                <a:solidFill>
                  <a:srgbClr val="582A04"/>
                </a:solidFill>
                <a:latin typeface="Monotype Corsiva" panose="03010101010201010101" pitchFamily="66" charset="0"/>
                <a:cs typeface="Arial" pitchFamily="34" charset="0"/>
              </a:rPr>
              <a:t>Именно  </a:t>
            </a:r>
            <a:r>
              <a:rPr lang="ru-RU" sz="2000" b="1" i="1" dirty="0">
                <a:solidFill>
                  <a:srgbClr val="582A04"/>
                </a:solidFill>
                <a:latin typeface="Monotype Corsiva" panose="03010101010201010101" pitchFamily="66" charset="0"/>
                <a:cs typeface="Arial" pitchFamily="34" charset="0"/>
              </a:rPr>
              <a:t>при  Дмитрии Донском в армии  появилась  артиллерия.  </a:t>
            </a:r>
            <a:endParaRPr lang="ru-RU" sz="2000" b="1" i="1" dirty="0" smtClean="0">
              <a:solidFill>
                <a:srgbClr val="582A04"/>
              </a:solidFill>
              <a:latin typeface="Monotype Corsiva" panose="03010101010201010101" pitchFamily="66" charset="0"/>
              <a:cs typeface="Arial" pitchFamily="34" charset="0"/>
            </a:endParaRPr>
          </a:p>
          <a:p>
            <a:pPr indent="442913" algn="ctr"/>
            <a:r>
              <a:rPr lang="ru-RU" sz="2000" b="1" i="1" dirty="0" smtClean="0">
                <a:solidFill>
                  <a:srgbClr val="582A04"/>
                </a:solidFill>
                <a:latin typeface="Monotype Corsiva" panose="03010101010201010101" pitchFamily="66" charset="0"/>
                <a:cs typeface="Arial" pitchFamily="34" charset="0"/>
              </a:rPr>
              <a:t>О  </a:t>
            </a:r>
            <a:r>
              <a:rPr lang="ru-RU" sz="2000" b="1" i="1" dirty="0">
                <a:solidFill>
                  <a:srgbClr val="582A04"/>
                </a:solidFill>
                <a:latin typeface="Monotype Corsiva" panose="03010101010201010101" pitchFamily="66" charset="0"/>
                <a:cs typeface="Arial" pitchFamily="34" charset="0"/>
              </a:rPr>
              <a:t>великом  полководческом  таланте Дмитрия Донского свидетельствуют и его  великие  победы.  Одна  из  наиболее известных – победа на Куликовом поле. Это сражение стало поворотным  пунктом в освободительной войне России от </a:t>
            </a:r>
            <a:r>
              <a:rPr lang="ru-RU" sz="2000" b="1" i="1" dirty="0" smtClean="0">
                <a:solidFill>
                  <a:srgbClr val="582A04"/>
                </a:solidFill>
                <a:latin typeface="Monotype Corsiva" panose="03010101010201010101" pitchFamily="66" charset="0"/>
                <a:cs typeface="Arial" pitchFamily="34" charset="0"/>
              </a:rPr>
              <a:t>монголо-татарского </a:t>
            </a:r>
            <a:r>
              <a:rPr lang="ru-RU" sz="2000" b="1" i="1" dirty="0">
                <a:solidFill>
                  <a:srgbClr val="582A04"/>
                </a:solidFill>
                <a:latin typeface="Monotype Corsiva" panose="03010101010201010101" pitchFamily="66" charset="0"/>
                <a:cs typeface="Arial" pitchFamily="34" charset="0"/>
              </a:rPr>
              <a:t>ига.</a:t>
            </a:r>
          </a:p>
          <a:p>
            <a:pPr indent="442913" algn="ctr"/>
            <a:r>
              <a:rPr lang="ru-RU" sz="2000" b="1" i="1" dirty="0">
                <a:solidFill>
                  <a:srgbClr val="582A04"/>
                </a:solidFill>
                <a:latin typeface="Monotype Corsiva" panose="03010101010201010101" pitchFamily="66" charset="0"/>
                <a:cs typeface="Arial" pitchFamily="34" charset="0"/>
              </a:rPr>
              <a:t>Победа в Куликовском сражении повлекла  за  собой  также  объединение русских земель вокруг Москвы. Куликовское сражение всегда являлось  объектом пристального  внимания  и  изучения   в   различных   сферах   политической, дипломатической и научной жизни русского общества XV-XX  вв.  </a:t>
            </a:r>
            <a:endParaRPr lang="ru-RU" sz="2000" b="1" i="1" dirty="0" smtClean="0">
              <a:solidFill>
                <a:srgbClr val="582A04"/>
              </a:solidFill>
              <a:latin typeface="Monotype Corsiva" panose="03010101010201010101" pitchFamily="66" charset="0"/>
              <a:cs typeface="Arial" pitchFamily="34" charset="0"/>
            </a:endParaRPr>
          </a:p>
          <a:p>
            <a:pPr indent="442913" algn="ctr"/>
            <a:r>
              <a:rPr lang="ru-RU" sz="2000" b="1" i="1" dirty="0" smtClean="0">
                <a:solidFill>
                  <a:srgbClr val="582A04"/>
                </a:solidFill>
                <a:latin typeface="Monotype Corsiva" panose="03010101010201010101" pitchFamily="66" charset="0"/>
                <a:cs typeface="Arial" pitchFamily="34" charset="0"/>
              </a:rPr>
              <a:t>К  </a:t>
            </a:r>
            <a:r>
              <a:rPr lang="ru-RU" sz="2000" b="1" i="1" dirty="0">
                <a:solidFill>
                  <a:srgbClr val="582A04"/>
                </a:solidFill>
                <a:latin typeface="Monotype Corsiva" panose="03010101010201010101" pitchFamily="66" charset="0"/>
                <a:cs typeface="Arial" pitchFamily="34" charset="0"/>
              </a:rPr>
              <a:t>500-летнему юбилею, в 1865-1894 гг. в </a:t>
            </a:r>
            <a:r>
              <a:rPr lang="ru-RU" sz="2000" b="1" i="1" dirty="0" err="1">
                <a:solidFill>
                  <a:srgbClr val="582A04"/>
                </a:solidFill>
                <a:latin typeface="Monotype Corsiva" panose="03010101010201010101" pitchFamily="66" charset="0"/>
                <a:cs typeface="Arial" pitchFamily="34" charset="0"/>
              </a:rPr>
              <a:t>с.Монастырщина</a:t>
            </a:r>
            <a:r>
              <a:rPr lang="ru-RU" sz="2000" b="1" i="1" dirty="0">
                <a:solidFill>
                  <a:srgbClr val="582A04"/>
                </a:solidFill>
                <a:latin typeface="Monotype Corsiva" panose="03010101010201010101" pitchFamily="66" charset="0"/>
                <a:cs typeface="Arial" pitchFamily="34" charset="0"/>
              </a:rPr>
              <a:t> на  легендарном  месте  захоронений воинов, павших во время сражения, возводится каменный храм во имя  Рождества Богородицы (церковный праздник, совпадающий с днем  сражения),  одновременно рядом была возведена приходская школа</a:t>
            </a:r>
            <a:r>
              <a:rPr lang="ru-RU" sz="2000" b="1" i="1" dirty="0">
                <a:solidFill>
                  <a:prstClr val="black"/>
                </a:solidFill>
                <a:latin typeface="Monotype Corsiva" panose="03010101010201010101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998723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719064" y="620688"/>
            <a:ext cx="7669360" cy="2496095"/>
          </a:xfrm>
          <a:prstGeom prst="horizontalScroll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753805"/>
            </a:solidFill>
          </a:ln>
        </p:spPr>
        <p:txBody>
          <a:bodyPr wrap="square" anchor="ctr" anchorCtr="1">
            <a:noAutofit/>
          </a:bodyPr>
          <a:lstStyle/>
          <a:p>
            <a:pPr algn="ctr"/>
            <a:r>
              <a:rPr lang="ru-RU" sz="2000" b="1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Цель: совершенствование знаний учащихся по теме "Страницы истории Отечества" (Древняя Русь </a:t>
            </a:r>
            <a:endParaRPr lang="ru-RU" sz="2000" b="1" dirty="0" smtClean="0">
              <a:solidFill>
                <a:srgbClr val="753805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XIII </a:t>
            </a:r>
            <a:r>
              <a:rPr lang="ru-RU" sz="2000" b="1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– XIV вв</a:t>
            </a:r>
            <a:r>
              <a:rPr lang="ru-RU" sz="2000" b="1" dirty="0" smtClean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.)</a:t>
            </a:r>
            <a:endParaRPr lang="ru-RU" sz="2000" b="1" dirty="0">
              <a:solidFill>
                <a:srgbClr val="75380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31840" y="273021"/>
            <a:ext cx="2880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Цель: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31840" y="3178309"/>
            <a:ext cx="2880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Задачи: </a:t>
            </a:r>
            <a:endParaRPr lang="ru-RU" sz="2800" b="1" dirty="0">
              <a:solidFill>
                <a:srgbClr val="75380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683568" y="3701529"/>
            <a:ext cx="7669360" cy="2703319"/>
          </a:xfrm>
          <a:prstGeom prst="horizontalScroll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753805"/>
            </a:solidFill>
          </a:ln>
        </p:spPr>
        <p:txBody>
          <a:bodyPr wrap="square" anchor="ctr" anchorCtr="1">
            <a:noAutofit/>
          </a:bodyPr>
          <a:lstStyle/>
          <a:p>
            <a:pPr algn="just"/>
            <a:r>
              <a:rPr lang="ru-RU" sz="1600" b="1" dirty="0" smtClean="0">
                <a:solidFill>
                  <a:srgbClr val="582A04"/>
                </a:solidFill>
                <a:latin typeface="Arial" pitchFamily="34" charset="0"/>
                <a:cs typeface="Arial" pitchFamily="34" charset="0"/>
              </a:rPr>
              <a:t>1. составить </a:t>
            </a:r>
            <a:r>
              <a:rPr lang="ru-RU" sz="1600" b="1" dirty="0">
                <a:solidFill>
                  <a:srgbClr val="582A04"/>
                </a:solidFill>
                <a:latin typeface="Arial" pitchFamily="34" charset="0"/>
                <a:cs typeface="Arial" pitchFamily="34" charset="0"/>
              </a:rPr>
              <a:t>исторический портрет Дмитрия Ивановича Донского и определить его собственную  роль в событиях, преобразованиях и войнах, происходивших во второй половине XIV века, в годы правления победителя Куликовской битвы;</a:t>
            </a:r>
          </a:p>
          <a:p>
            <a:pPr algn="just"/>
            <a:r>
              <a:rPr lang="ru-RU" sz="1600" b="1" dirty="0">
                <a:solidFill>
                  <a:srgbClr val="582A0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rgbClr val="582A04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ru-RU" sz="1600" b="1" dirty="0">
                <a:solidFill>
                  <a:srgbClr val="582A04"/>
                </a:solidFill>
                <a:latin typeface="Arial" pitchFamily="34" charset="0"/>
                <a:cs typeface="Arial" pitchFamily="34" charset="0"/>
              </a:rPr>
              <a:t>развивать интерес к изучению истории России, формировать чувства патриотизма и гордости за свою Родину, уважения к наследию </a:t>
            </a:r>
            <a:r>
              <a:rPr lang="ru-RU" sz="1600" b="1" dirty="0" smtClean="0">
                <a:solidFill>
                  <a:srgbClr val="582A04"/>
                </a:solidFill>
                <a:latin typeface="Arial" pitchFamily="34" charset="0"/>
                <a:cs typeface="Arial" pitchFamily="34" charset="0"/>
              </a:rPr>
              <a:t>прошлого</a:t>
            </a:r>
            <a:endParaRPr lang="ru-RU" sz="1600" b="1" dirty="0">
              <a:solidFill>
                <a:srgbClr val="582A0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6172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ик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2" y="1052736"/>
            <a:ext cx="4055988" cy="492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5976" y="980728"/>
            <a:ext cx="460851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solidFill>
                  <a:srgbClr val="582A04"/>
                </a:solidFill>
                <a:latin typeface="Arial" pitchFamily="34" charset="0"/>
                <a:cs typeface="Arial" pitchFamily="34" charset="0"/>
              </a:rPr>
              <a:t>«Где живёт герой? Так уж повелось, что воспитание мальчиков в России всегда было не просто мужественным, но по-настоящему героическим. И потому, что нам часто приходилось воевать, и потому, что выживать в столь суровом климате, как наш, могли только очень выносливые, стойкие люди. Память о героизме наших предков передавалась из поколения в поколение. Невозможно вырастить нормального мужчину, если не демонстрировать ему в детстве и подростковом возрасте романтических образцов героизма. Посмотрите на наших мальчиков, как у них загораются глаза при слове «подвиг»! Как они счастливы, если их назовут смельчаками Важно это не упустить. Богатырская наша сила: сила духа и сила воли»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83768" y="260648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Актуальность темы:</a:t>
            </a:r>
          </a:p>
        </p:txBody>
      </p:sp>
    </p:spTree>
    <p:extLst>
      <p:ext uri="{BB962C8B-B14F-4D97-AF65-F5344CB8AC3E}">
        <p14:creationId xmlns:p14="http://schemas.microsoft.com/office/powerpoint/2010/main" val="211495962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23280" y="1631041"/>
            <a:ext cx="4248720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442913" algn="ctr"/>
            <a:r>
              <a:rPr lang="ru-RU" sz="2000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Князь  </a:t>
            </a:r>
            <a:r>
              <a:rPr lang="ru-RU" sz="2000" b="1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Дмитрий Донской </a:t>
            </a:r>
            <a:r>
              <a:rPr lang="ru-RU" sz="2000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родился от именитых родителей: был он сыном князя Ивана Ивановича </a:t>
            </a:r>
            <a:r>
              <a:rPr lang="ru-RU" sz="2000" i="1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(Красного)</a:t>
            </a:r>
            <a:r>
              <a:rPr lang="ru-RU" sz="2000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, а мать его великая княгиня Александра, Воспитан был в благочестии и в славе, с наставлениями душеполезными и с младенческих лет возлюбил Бога.</a:t>
            </a:r>
            <a:endParaRPr lang="ru-RU" sz="2000" i="1" dirty="0">
              <a:solidFill>
                <a:srgbClr val="753805"/>
              </a:solidFill>
              <a:latin typeface="Arial" pitchFamily="34" charset="0"/>
              <a:cs typeface="Arial" pitchFamily="34" charset="0"/>
            </a:endParaRPr>
          </a:p>
          <a:p>
            <a:pPr indent="442913" algn="ctr"/>
            <a:r>
              <a:rPr lang="ru-RU" sz="2000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Когда умер его отец, мальчику было всего 9 лет. </a:t>
            </a:r>
          </a:p>
        </p:txBody>
      </p:sp>
      <p:pic>
        <p:nvPicPr>
          <p:cNvPr id="4" name="Picture 6" descr="img_033_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86678"/>
            <a:ext cx="4159105" cy="456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06706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55663799_1267089269_Aleksi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984" y="209886"/>
            <a:ext cx="4021137" cy="5715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1999" y="6095268"/>
            <a:ext cx="44720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Святой Алексий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3506982"/>
            <a:ext cx="35283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/>
            <a:r>
              <a:rPr lang="ru-RU" sz="2000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Его воспитателем стал </a:t>
            </a:r>
            <a:r>
              <a:rPr lang="ru-RU" sz="2000" b="1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Митрополит Алексей</a:t>
            </a:r>
            <a:r>
              <a:rPr lang="ru-RU" sz="2000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, он же был главой московского правительства, а духовным наставником </a:t>
            </a:r>
            <a:r>
              <a:rPr lang="ru-RU" sz="2000" b="1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Сергий Радонежский.</a:t>
            </a:r>
          </a:p>
        </p:txBody>
      </p:sp>
    </p:spTree>
    <p:extLst>
      <p:ext uri="{BB962C8B-B14F-4D97-AF65-F5344CB8AC3E}">
        <p14:creationId xmlns:p14="http://schemas.microsoft.com/office/powerpoint/2010/main" val="310846451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Ученик\Мои документы\Мои рисунки\dmitry-donsko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8338" y="1094669"/>
            <a:ext cx="4053823" cy="4643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51520" y="1431245"/>
            <a:ext cx="457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0225">
              <a:defRPr/>
            </a:pPr>
            <a:r>
              <a:rPr lang="ru-RU" sz="2000" dirty="0">
                <a:solidFill>
                  <a:srgbClr val="582A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был крепок, высок, плечист и грузен, имел черную бороду и волосы, притягательный взгляд.</a:t>
            </a:r>
          </a:p>
          <a:p>
            <a:pPr indent="530225">
              <a:defRPr/>
            </a:pPr>
            <a:endParaRPr lang="ru-RU" sz="2000" dirty="0">
              <a:solidFill>
                <a:srgbClr val="582A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530225">
              <a:defRPr/>
            </a:pPr>
            <a:r>
              <a:rPr lang="ru-RU" sz="2000" dirty="0">
                <a:solidFill>
                  <a:srgbClr val="582A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Житие сообщает, что Дмитрий отличался благочестием, незлобивостью и целомудрием.</a:t>
            </a:r>
            <a:r>
              <a:rPr lang="ru-RU" sz="2000" b="1" dirty="0">
                <a:solidFill>
                  <a:srgbClr val="582A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703929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245747091_mam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793667" cy="547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220072" y="818123"/>
            <a:ext cx="3744913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 С 1237 года  Русь одолевали полчища монголо-татар. </a:t>
            </a:r>
          </a:p>
          <a:p>
            <a:pPr>
              <a:spcBef>
                <a:spcPct val="50000"/>
              </a:spcBef>
            </a:pPr>
            <a:r>
              <a:rPr lang="ru-RU" sz="2000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Они убивали, уводили в плен русских людей. Русский народ, замученный  захватчиками, готов был к священной войне против монголо- татарского ига.</a:t>
            </a:r>
          </a:p>
          <a:p>
            <a:pPr>
              <a:spcBef>
                <a:spcPct val="50000"/>
              </a:spcBef>
            </a:pPr>
            <a:r>
              <a:rPr lang="ru-RU" sz="2000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Ближайшим праздником было Рождество Пресвятой Богородицы – покровительницы Руси. Поэтому, для битвы был выбран день 8 сентября.</a:t>
            </a:r>
            <a:endParaRPr lang="ru-RU" sz="1600" dirty="0">
              <a:solidFill>
                <a:srgbClr val="753805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48729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donsko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457200"/>
            <a:ext cx="4394200" cy="32877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9" descr="0_2ab41_2c4a0794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457200"/>
            <a:ext cx="4217988" cy="5943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4077072"/>
            <a:ext cx="41025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По преданию, сам Сергий Радонежский благословил Дмитрия Ивановича на битву с Золотой Ордой, отослав с ним своих сподвижников- монахов </a:t>
            </a:r>
            <a:r>
              <a:rPr lang="ru-RU" sz="2000" dirty="0" err="1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Пересвета</a:t>
            </a:r>
            <a:r>
              <a:rPr lang="ru-RU" sz="2000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sz="2000" dirty="0" err="1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Ослябю</a:t>
            </a:r>
            <a:r>
              <a:rPr lang="ru-RU" sz="2000" dirty="0">
                <a:solidFill>
                  <a:srgbClr val="753805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263009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1227</Words>
  <Application>Microsoft Office PowerPoint</Application>
  <PresentationFormat>Экран (4:3)</PresentationFormat>
  <Paragraphs>77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1_Тема Office</vt:lpstr>
      <vt:lpstr>Тема Office</vt:lpstr>
      <vt:lpstr>«Дмитрий Донской – защитник земли Русской»</vt:lpstr>
      <vt:lpstr>   А.С. Пушкин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«Дмитрий Донской – защитник земли русской»</dc:title>
  <dc:creator>Admin</dc:creator>
  <cp:lastModifiedBy>Admin</cp:lastModifiedBy>
  <cp:revision>6</cp:revision>
  <dcterms:created xsi:type="dcterms:W3CDTF">2016-02-26T18:27:51Z</dcterms:created>
  <dcterms:modified xsi:type="dcterms:W3CDTF">2016-02-26T21:04:27Z</dcterms:modified>
</cp:coreProperties>
</file>